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58" r:id="rId7"/>
    <p:sldId id="262" r:id="rId8"/>
    <p:sldId id="275" r:id="rId9"/>
    <p:sldId id="277" r:id="rId10"/>
    <p:sldId id="263" r:id="rId11"/>
    <p:sldId id="267" r:id="rId12"/>
    <p:sldId id="279" r:id="rId13"/>
    <p:sldId id="280" r:id="rId14"/>
    <p:sldId id="278" r:id="rId15"/>
    <p:sldId id="268" r:id="rId16"/>
    <p:sldId id="264" r:id="rId17"/>
    <p:sldId id="269" r:id="rId18"/>
    <p:sldId id="281" r:id="rId19"/>
    <p:sldId id="282" r:id="rId20"/>
    <p:sldId id="265" r:id="rId21"/>
    <p:sldId id="283" r:id="rId22"/>
    <p:sldId id="266" r:id="rId23"/>
    <p:sldId id="284" r:id="rId24"/>
    <p:sldId id="286" r:id="rId25"/>
    <p:sldId id="285" r:id="rId26"/>
    <p:sldId id="271" r:id="rId27"/>
    <p:sldId id="272" r:id="rId28"/>
    <p:sldId id="273" r:id="rId29"/>
    <p:sldId id="287" r:id="rId30"/>
    <p:sldId id="274" r:id="rId31"/>
    <p:sldId id="289" r:id="rId32"/>
    <p:sldId id="288" r:id="rId33"/>
    <p:sldId id="276" r:id="rId34"/>
    <p:sldId id="290" r:id="rId35"/>
    <p:sldId id="291" r:id="rId36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51FCE-CA77-1F15-8A4A-E79007D07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9F3BD-3414-0B5C-B602-A6645435C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5B170-66DD-F563-CC62-5C2AC66FD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10/10/2022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F5A42-4678-B95D-68B8-1B32D020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88910-5C44-330C-F318-A483FD36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17540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4C6E-2EF1-CB1D-9ABE-55A0076F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0D1FA7-FBA8-9DF0-2149-561E4BDF0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0463D-8834-8D04-6BC6-0A7CB7799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10/10/2022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69E9A-D2B8-4169-AD82-A3254B47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9CF27-7CB5-7470-63EF-ED2CE6B33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96358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210A2-05C9-4EFB-89B8-11BCC45593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39686-684E-C95A-7258-ABAB50C20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7B4FF-E4F3-4718-335A-EEF43F5F3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10/10/2022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DAAAF-7636-969A-63D4-F8F010DA9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F4D85-6F80-2E07-A1AE-9BC1AA1A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8316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ED8C-E66F-9F8B-8CF7-758317BC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8D1C7-F5E0-D7C3-A090-569B5F9E7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23084-8AFA-AF8E-32B8-ED2733B5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10/10/2022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89F12-44B4-3910-3DCF-E894309B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F8639-7C79-A12C-DA7E-38D68A6F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26939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D59F-BBA8-53E1-6B4D-03492C173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E1318-CD0D-F525-F7C7-8626956A3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884F2-B3B9-9FD5-C670-A3FE8760F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10/10/2022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4F972-F968-90A9-33C0-138EB152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90B2D-CAEA-C2BA-BC18-3BB25AC26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93690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74C7-CB33-3E17-A4C9-CFEFFDE6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A6CA4-3644-4925-5ACF-A4ED693E9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49F6E-6790-6EC1-5D7C-1B46D3DEE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0F6BA-DBD3-B5F0-1CD9-E132FCDDE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10/10/2022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5F205-56C5-C588-5A4D-558EBE0BC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95C27-D450-35FC-E4C5-AF6D3B04D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92397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39DDC-DA1A-7268-2B49-CAE2A671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E6A14-9C07-E0A4-1FEF-501E45092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3267B-BC75-4AE4-C96D-75DB180B1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E1AB6-B466-9E56-6A10-E7296D3712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5FAEB7-CF36-FD74-E6BB-DD33DA9C2D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45037D-CD42-8D22-F791-6D1095D5C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10/10/2022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63CE95-167B-29AB-6ADA-8A617B5E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373D64-3364-0D05-04CF-B848C4272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78203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E29E-840D-A981-A8BC-2C2EBBCB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EE9A7A-EECB-A0F2-55A9-403836050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10/10/2022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3FB4F-1BBD-3ACC-B881-D867D9992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0729D-8EF5-EDD1-0A32-BA6C3B53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7026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A38BC2-DF7E-31E5-B243-DC45F165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10/10/2022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45088E-4645-682F-BCE2-115216113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CDD1C-7B05-4F30-EE09-62D89B46E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9033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E108-9E1D-7AB7-8991-FD8D1396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28B2B-3A8E-E96D-095A-094705D8D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7AFDA-78E0-8CC5-26DA-13BBFF0AC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950A7-E81E-BC6A-C3C6-387B22B8E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10/10/2022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87EC9-B28C-F2C9-F99D-EB4E355D9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E9FBE-F7A0-8352-21F7-17000367D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32384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87BCE-11C5-3661-8945-149C718A8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368F3E-71B7-2970-0C9D-5315A06616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9933E-5A6C-282D-38DD-3D9ED8295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9DAA9-11F8-5AA2-357C-EAA38872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10/10/2022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95B99-47EF-9A28-8A15-42D87608D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49278-E781-1DA7-457E-CA42C7CA5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48789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4EAB7A-AFDA-7C42-445D-1191FCEB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EEA79-F042-D037-85EE-7AC2E9358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91FDD-4413-72FA-8572-87546D182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0C7F-2BBD-DB45-A1C1-D9640501500A}" type="datetimeFigureOut">
              <a:rPr lang="en-NO" smtClean="0"/>
              <a:t>10/10/2022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7AA85-F552-D470-4721-3FC7A4C73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093B1-F38F-34CC-9BEC-B449B1DA1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598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etacharacte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7E0C8-7C80-8171-9F6A-34DBBB76B9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5FA088-854A-C69A-CEE7-7A790DB8B2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FA2842E0-D8BC-8841-36E9-61743287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DD8B0-938B-DD20-45C4-F6B62189091B}"/>
              </a:ext>
            </a:extLst>
          </p:cNvPr>
          <p:cNvSpPr txBox="1"/>
          <p:nvPr/>
        </p:nvSpPr>
        <p:spPr>
          <a:xfrm>
            <a:off x="7611322" y="6627038"/>
            <a:ext cx="458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medium.com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/@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leerbardon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/regular-expressions-c174ce78029f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525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Basics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4D2BB3E-3B6B-66F9-B477-4C6C9D182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31" y="1313498"/>
            <a:ext cx="9107009" cy="554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90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Flag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1A8767-197E-5CCE-193C-A44AA344E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 we can see, this is can see sensitive and will only match the word that are identical.</a:t>
            </a:r>
          </a:p>
          <a:p>
            <a:r>
              <a:rPr lang="en-GB" dirty="0"/>
              <a:t>We can make it insensitive by changing the flag.</a:t>
            </a:r>
          </a:p>
          <a:p>
            <a:r>
              <a:rPr lang="en-GB" dirty="0"/>
              <a:t>This will make it possible to match all the 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cat</a:t>
            </a:r>
            <a:r>
              <a:rPr lang="en-GB" dirty="0"/>
              <a:t>s </a:t>
            </a:r>
            <a:r>
              <a:rPr lang="en-GB" dirty="0">
                <a:sym typeface="Wingdings" pitchFamily="2" charset="2"/>
              </a:rPr>
              <a:t></a:t>
            </a:r>
            <a:endParaRPr lang="en-GB" dirty="0"/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80492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Flag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129BA2-216B-E954-6453-F525B8951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082" y="1253331"/>
            <a:ext cx="9205835" cy="5604669"/>
          </a:xfrm>
        </p:spPr>
      </p:pic>
    </p:spTree>
    <p:extLst>
      <p:ext uri="{BB962C8B-B14F-4D97-AF65-F5344CB8AC3E}">
        <p14:creationId xmlns:p14="http://schemas.microsoft.com/office/powerpoint/2010/main" val="1965076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Flag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129BA2-216B-E954-6453-F525B8951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93082" y="1253331"/>
            <a:ext cx="9205835" cy="5604668"/>
          </a:xfrm>
        </p:spPr>
      </p:pic>
    </p:spTree>
    <p:extLst>
      <p:ext uri="{BB962C8B-B14F-4D97-AF65-F5344CB8AC3E}">
        <p14:creationId xmlns:p14="http://schemas.microsoft.com/office/powerpoint/2010/main" val="1218838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Character Sets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1A8767-197E-5CCE-193C-A44AA344E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we wanted to match “bat”, “cat”, and “fat”, can we do this by using character sets, denoted with [] (brackets).</a:t>
            </a:r>
          </a:p>
          <a:p>
            <a:r>
              <a:rPr lang="en-GB" dirty="0"/>
              <a:t>Basically, you put in multiple characters that you want to get matched. </a:t>
            </a:r>
          </a:p>
          <a:p>
            <a:r>
              <a:rPr lang="en-GB" dirty="0"/>
              <a:t>For example,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</a:t>
            </a:r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bcf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]at </a:t>
            </a:r>
            <a:r>
              <a:rPr lang="en-GB" dirty="0"/>
              <a:t>will match multiple strings as follows: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51737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Character Sets</a:t>
            </a:r>
            <a:endParaRPr lang="en-NO" dirty="0"/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89DAFA9-A624-4F7C-C439-E9B21D1D3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138" y="1198606"/>
            <a:ext cx="9295723" cy="565939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359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Ranges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Let’s assume we want to match all words that end with at. </a:t>
            </a:r>
          </a:p>
          <a:p>
            <a:r>
              <a:rPr lang="en-GB" dirty="0"/>
              <a:t>We could supply the full alphabet inside the character set, but that would be tedious. </a:t>
            </a:r>
          </a:p>
          <a:p>
            <a:r>
              <a:rPr lang="en-GB" dirty="0"/>
              <a:t>The solution is to use ranges like this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[a-z]at</a:t>
            </a:r>
            <a:r>
              <a:rPr lang="en-GB" dirty="0"/>
              <a:t>: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407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Ranges</a:t>
            </a:r>
            <a:endParaRPr lang="en-NO" dirty="0"/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EBF80BB-96C4-B1AE-70F6-1FE4738F0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086" y="1370229"/>
            <a:ext cx="9013827" cy="548777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B6ED2-5A88-72B4-F06A-381F223FFE8B}"/>
              </a:ext>
            </a:extLst>
          </p:cNvPr>
          <p:cNvSpPr txBox="1"/>
          <p:nvPr/>
        </p:nvSpPr>
        <p:spPr>
          <a:xfrm>
            <a:off x="4028303" y="10008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235000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Ranges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Partial range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: selections such as 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[a-f] 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or 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[g-p]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+mj-lt"/>
                <a:cs typeface="Miriam Fixed" panose="020B0509050101010101" pitchFamily="49" charset="-79"/>
              </a:rPr>
              <a:t>.</a:t>
            </a:r>
          </a:p>
          <a:p>
            <a:r>
              <a:rPr lang="en-GB" b="1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Capitalized range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: 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[A-Z]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r>
              <a:rPr lang="en-GB" b="1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Digit range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: 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[0-9]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r>
              <a:rPr lang="en-GB" b="1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Symbol range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: for example, 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[#$%&amp;@]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r>
              <a:rPr lang="en-GB" b="1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Mixed range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: for example, 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[a-zA-Z0-9] 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includes all digits, lower and upper case letters. </a:t>
            </a:r>
          </a:p>
          <a:p>
            <a:endParaRPr lang="en-GB" dirty="0">
              <a:solidFill>
                <a:srgbClr val="3A3A3A"/>
              </a:solidFill>
              <a:latin typeface="Roboto" panose="02000000000000000000" pitchFamily="2" charset="0"/>
            </a:endParaRPr>
          </a:p>
          <a:p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Do note that a range only specifies multiple alternatives for a single character in a pattern.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08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Repeating Characters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Let’s say you’d like to match all three-letter words. You’d probably do it like this: 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[a-z][a-z][a-z]</a:t>
            </a:r>
          </a:p>
          <a:p>
            <a:r>
              <a:rPr lang="en-GB" dirty="0"/>
              <a:t>This would match all three-letter words. </a:t>
            </a:r>
          </a:p>
          <a:p>
            <a:r>
              <a:rPr lang="en-GB" dirty="0"/>
              <a:t>But what if you want to match a five- or eight-character word? </a:t>
            </a:r>
          </a:p>
          <a:p>
            <a:r>
              <a:rPr lang="en-GB" dirty="0"/>
              <a:t>There’s a better way to express such a pattern using the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{}</a:t>
            </a:r>
            <a:r>
              <a:rPr lang="en-GB" dirty="0"/>
              <a:t> curly braces notation. </a:t>
            </a:r>
          </a:p>
          <a:p>
            <a:r>
              <a:rPr lang="en-GB" dirty="0"/>
              <a:t>All you have to do is specify the number of repeating characters.</a:t>
            </a:r>
          </a:p>
          <a:p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856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3DF9B-EB9D-B57C-0069-25E725788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Regular Expressions (</a:t>
            </a:r>
            <a:r>
              <a:rPr lang="en-GB" dirty="0" err="1"/>
              <a:t>RegEx</a:t>
            </a:r>
            <a:r>
              <a:rPr lang="en-GB" dirty="0"/>
              <a:t>)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5D06E-4F1C-631A-86A1-0C83F7EBD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Regex, or regular expressions, are special sequences used to find or match patterns in strings.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These sequences use </a:t>
            </a:r>
            <a:r>
              <a:rPr lang="en-GB" b="0" i="0" dirty="0">
                <a:effectLst/>
                <a:latin typeface="Roboto" panose="02000000000000000000" pitchFamily="2" charset="0"/>
                <a:hlinkClick r:id="rId2"/>
              </a:rPr>
              <a:t>metacharacters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 and other syntax to represent sets, ranges, or specific characters. 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C146D-428E-BF80-5B1B-21EF6F5870F8}"/>
              </a:ext>
            </a:extLst>
          </p:cNvPr>
          <p:cNvSpPr txBox="1"/>
          <p:nvPr/>
        </p:nvSpPr>
        <p:spPr>
          <a:xfrm>
            <a:off x="7611322" y="6627038"/>
            <a:ext cx="458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medium.com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/@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leerbardon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/regular-expressions-c174ce78029f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769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Repeating Characters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Here are examples: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a{5} </a:t>
            </a:r>
            <a:r>
              <a:rPr lang="en-GB" dirty="0"/>
              <a:t>will match “</a:t>
            </a:r>
            <a:r>
              <a:rPr lang="en-GB" dirty="0" err="1">
                <a:cs typeface="Miriam Fixed" panose="020B0509050101010101" pitchFamily="49" charset="-79"/>
              </a:rPr>
              <a:t>aaaaa</a:t>
            </a:r>
            <a:r>
              <a:rPr lang="en-GB" dirty="0"/>
              <a:t>”.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n{3} </a:t>
            </a:r>
            <a:r>
              <a:rPr lang="en-GB" dirty="0"/>
              <a:t>will match “</a:t>
            </a:r>
            <a:r>
              <a:rPr lang="en-GB" dirty="0" err="1"/>
              <a:t>nnn</a:t>
            </a:r>
            <a:r>
              <a:rPr lang="en-GB" dirty="0"/>
              <a:t>”.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[a-z]{4} </a:t>
            </a:r>
            <a:r>
              <a:rPr lang="en-GB" dirty="0"/>
              <a:t>will match any four-letter word such as “door”, “room” or “book”.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[a-z]{6,} </a:t>
            </a:r>
            <a:r>
              <a:rPr lang="en-GB" dirty="0"/>
              <a:t>will match any word with six or more letters.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[a-z]{8,11} </a:t>
            </a:r>
            <a:r>
              <a:rPr lang="en-GB" dirty="0"/>
              <a:t>will match any word between eight and 11 letters.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[0-9]{11} </a:t>
            </a:r>
            <a:r>
              <a:rPr lang="en-GB" dirty="0"/>
              <a:t>will match an 11-digit number. </a:t>
            </a:r>
          </a:p>
          <a:p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9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Metacharacters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Metacharacters allow you to write regular expression patterns that are even more compact!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\d </a:t>
            </a:r>
            <a:r>
              <a:rPr lang="en-GB" dirty="0"/>
              <a:t>matches any digit that is the same as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[0-9]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\w </a:t>
            </a:r>
            <a:r>
              <a:rPr lang="en-GB" dirty="0"/>
              <a:t>matches any letter, digit and underscore character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\s </a:t>
            </a:r>
            <a:r>
              <a:rPr lang="en-GB" dirty="0"/>
              <a:t>matches a whitespace character — that is, a space or tab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\t </a:t>
            </a:r>
            <a:r>
              <a:rPr lang="en-GB" dirty="0"/>
              <a:t>matches a tab character only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956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Metacharacters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Here are some </a:t>
            </a:r>
            <a:r>
              <a:rPr lang="en-GB" dirty="0" err="1"/>
              <a:t>exampels</a:t>
            </a:r>
            <a:r>
              <a:rPr lang="en-GB" dirty="0"/>
              <a:t>: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\w{5} </a:t>
            </a:r>
            <a:r>
              <a:rPr lang="en-GB" dirty="0"/>
              <a:t>matches any five-letter word or a five-digit number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\d{11} </a:t>
            </a:r>
            <a:r>
              <a:rPr lang="en-GB" dirty="0"/>
              <a:t>matches an 11-digit number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725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Special Characters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Special characters take us a step further into writing more advanced pattern expressions:</a:t>
            </a:r>
          </a:p>
          <a:p>
            <a:pPr marL="0" indent="0">
              <a:buNone/>
            </a:pP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+ </a:t>
            </a:r>
            <a:r>
              <a:rPr lang="en-GB" dirty="0"/>
              <a:t>: One or more quantifiers (preceding character must exist and can be optionally duplicated). </a:t>
            </a:r>
          </a:p>
          <a:p>
            <a:pPr marL="457200" lvl="1" indent="0">
              <a:buNone/>
            </a:pPr>
            <a:r>
              <a:rPr lang="en-GB" dirty="0"/>
              <a:t>For example, the expression </a:t>
            </a:r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c+at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 </a:t>
            </a:r>
            <a:r>
              <a:rPr lang="en-GB" dirty="0"/>
              <a:t>will match “cat”, “</a:t>
            </a:r>
            <a:r>
              <a:rPr lang="en-GB" dirty="0" err="1"/>
              <a:t>ccat</a:t>
            </a:r>
            <a:r>
              <a:rPr lang="en-GB" dirty="0"/>
              <a:t>” and “</a:t>
            </a:r>
            <a:r>
              <a:rPr lang="en-GB" dirty="0" err="1"/>
              <a:t>ccccccccat</a:t>
            </a:r>
            <a:r>
              <a:rPr lang="en-GB" dirty="0"/>
              <a:t>”. You can repeat the preceding character as many times as you like and you’ll still get a match.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? </a:t>
            </a:r>
            <a:r>
              <a:rPr lang="en-GB" dirty="0"/>
              <a:t>: Zero or one quantifier (preceding character is optional). </a:t>
            </a:r>
          </a:p>
          <a:p>
            <a:pPr marL="457200" lvl="1" indent="0">
              <a:buNone/>
            </a:pPr>
            <a:r>
              <a:rPr lang="en-GB" dirty="0"/>
              <a:t>For example, the expression </a:t>
            </a:r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c?at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 </a:t>
            </a:r>
            <a:r>
              <a:rPr lang="en-GB" dirty="0"/>
              <a:t>will only match “cat” or “at”.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494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Special Characters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* </a:t>
            </a:r>
            <a:r>
              <a:rPr lang="en-GB" dirty="0"/>
              <a:t>: Zero or more quantifier (preceding character is optional and can be optionally duplicated). </a:t>
            </a:r>
          </a:p>
          <a:p>
            <a:pPr marL="457200" lvl="1" indent="0">
              <a:buNone/>
            </a:pPr>
            <a:r>
              <a:rPr lang="en-GB" dirty="0"/>
              <a:t>For example, the expression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c*at </a:t>
            </a:r>
            <a:r>
              <a:rPr lang="en-GB" dirty="0"/>
              <a:t>will match “at”, “cat” and “</a:t>
            </a:r>
            <a:r>
              <a:rPr lang="en-GB" dirty="0" err="1"/>
              <a:t>ccccccat</a:t>
            </a:r>
            <a:r>
              <a:rPr lang="en-GB" dirty="0"/>
              <a:t>”. </a:t>
            </a:r>
          </a:p>
          <a:p>
            <a:pPr marL="457200" lvl="1" indent="0">
              <a:buNone/>
            </a:pPr>
            <a:r>
              <a:rPr lang="en-GB" dirty="0"/>
              <a:t>It’s like the combination of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+</a:t>
            </a:r>
            <a:r>
              <a:rPr lang="en-GB" dirty="0"/>
              <a:t> and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?</a:t>
            </a:r>
            <a:r>
              <a:rPr lang="en-GB" dirty="0"/>
              <a:t>.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\ </a:t>
            </a:r>
            <a:r>
              <a:rPr lang="en-GB" dirty="0"/>
              <a:t>: this “escape character” is used when we want to use a special character literally. </a:t>
            </a:r>
          </a:p>
          <a:p>
            <a:pPr marL="457200" lvl="1" indent="0">
              <a:buNone/>
            </a:pPr>
            <a:r>
              <a:rPr lang="en-GB" dirty="0"/>
              <a:t>For example,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c\* </a:t>
            </a:r>
            <a:r>
              <a:rPr lang="en-GB" dirty="0"/>
              <a:t>will exactly match “c*” and not “</a:t>
            </a:r>
            <a:r>
              <a:rPr lang="en-GB" dirty="0" err="1"/>
              <a:t>ccccccc</a:t>
            </a:r>
            <a:r>
              <a:rPr lang="en-GB" dirty="0"/>
              <a:t>”.</a:t>
            </a:r>
          </a:p>
          <a:p>
            <a:pPr lvl="1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18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Special Characters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[^]</a:t>
            </a:r>
            <a:r>
              <a:rPr lang="en-GB" dirty="0"/>
              <a:t>: this “negate” notation is used to indicate a character that should not be matched within a range. </a:t>
            </a:r>
          </a:p>
          <a:p>
            <a:pPr marL="457200" lvl="1" indent="0">
              <a:buNone/>
            </a:pPr>
            <a:r>
              <a:rPr lang="en-GB" dirty="0"/>
              <a:t>For example, the expression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b[^a-c]</a:t>
            </a:r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ld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 </a:t>
            </a:r>
            <a:r>
              <a:rPr lang="en-GB" dirty="0"/>
              <a:t>will not match “bald” or “</a:t>
            </a:r>
            <a:r>
              <a:rPr lang="en-GB" dirty="0" err="1"/>
              <a:t>bbld</a:t>
            </a:r>
            <a:r>
              <a:rPr lang="en-GB" dirty="0"/>
              <a:t>” because the second letters a to c are negative. </a:t>
            </a:r>
          </a:p>
          <a:p>
            <a:pPr marL="457200" lvl="1" indent="0">
              <a:buNone/>
            </a:pPr>
            <a:r>
              <a:rPr lang="en-GB" dirty="0"/>
              <a:t>However, the pattern will match “</a:t>
            </a:r>
            <a:r>
              <a:rPr lang="en-GB" dirty="0" err="1"/>
              <a:t>beld</a:t>
            </a:r>
            <a:r>
              <a:rPr lang="en-GB" dirty="0"/>
              <a:t>”, “</a:t>
            </a:r>
            <a:r>
              <a:rPr lang="en-GB" dirty="0" err="1"/>
              <a:t>bild</a:t>
            </a:r>
            <a:r>
              <a:rPr lang="en-GB" dirty="0"/>
              <a:t>”, “bold” and so forth.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cs typeface="Miriam Fixed" panose="020B0509050101010101" pitchFamily="49" charset="-79"/>
              </a:rPr>
              <a:t>.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en-GB" dirty="0"/>
              <a:t>: this “do” notation will match any digit, letter or symbol except newline. </a:t>
            </a:r>
          </a:p>
          <a:p>
            <a:pPr marL="457200" lvl="1" indent="0">
              <a:buNone/>
            </a:pPr>
            <a:r>
              <a:rPr lang="en-GB" dirty="0"/>
              <a:t>For example,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.{8}</a:t>
            </a:r>
            <a:r>
              <a:rPr lang="en-GB" dirty="0"/>
              <a:t> will match a an eight-character password consisting of letters, numbers and symbols. for example, “password” and “P@ssw0rd” will both match.</a:t>
            </a:r>
          </a:p>
          <a:p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313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Special Characters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From what we’ve learned so far, we can create an interesting variety of compact but powerful regular expressions. </a:t>
            </a:r>
          </a:p>
          <a:p>
            <a:r>
              <a:rPr lang="en-GB" dirty="0"/>
              <a:t>For example:</a:t>
            </a:r>
          </a:p>
          <a:p>
            <a:pPr marL="457200" lvl="1" indent="0">
              <a:buNone/>
            </a:pP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.+</a:t>
            </a:r>
            <a:r>
              <a:rPr lang="en-GB" dirty="0"/>
              <a:t> matches one or an unlimited number of characters. For example, “c” , “cc” and “bcd#.670” will all match.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[a-z]+ </a:t>
            </a:r>
            <a:r>
              <a:rPr lang="en-GB" dirty="0"/>
              <a:t>will match all lowercase letter words irrespective of length, as long as they contain at least one letter. For example, “book” and “boardroom” will both match.</a:t>
            </a:r>
          </a:p>
          <a:p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04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Groups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the special characters we just mentioned only affect a single character or a range set. </a:t>
            </a:r>
          </a:p>
          <a:p>
            <a:r>
              <a:rPr lang="en-GB" dirty="0"/>
              <a:t>What if we wanted the effect to apply to a section of the expression? </a:t>
            </a:r>
          </a:p>
          <a:p>
            <a:r>
              <a:rPr lang="en-GB" dirty="0"/>
              <a:t>We can do this by creating groups using round brackets —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()</a:t>
            </a:r>
            <a:r>
              <a:rPr lang="en-GB" dirty="0"/>
              <a:t>. </a:t>
            </a:r>
          </a:p>
          <a:p>
            <a:r>
              <a:rPr lang="en-GB" dirty="0"/>
              <a:t>For example, the </a:t>
            </a:r>
            <a:r>
              <a:rPr lang="en-GB" dirty="0">
                <a:cs typeface="Miriam Fixed" panose="020B0509050101010101" pitchFamily="49" charset="-79"/>
              </a:rPr>
              <a:t>pattern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 book(.com)?</a:t>
            </a:r>
            <a:r>
              <a:rPr lang="en-GB" dirty="0"/>
              <a:t> </a:t>
            </a:r>
          </a:p>
          <a:p>
            <a:pPr lvl="1"/>
            <a:r>
              <a:rPr lang="en-GB" dirty="0"/>
              <a:t>will match both “book” and “</a:t>
            </a:r>
            <a:r>
              <a:rPr lang="en-GB" dirty="0" err="1"/>
              <a:t>book.com</a:t>
            </a:r>
            <a:r>
              <a:rPr lang="en-GB" dirty="0"/>
              <a:t>”, since we’ve made the “.com” part optional.</a:t>
            </a:r>
          </a:p>
          <a:p>
            <a:r>
              <a:rPr lang="en-GB" dirty="0"/>
              <a:t>Here’s a more complex example that would be used in a realistic scenario such as email validation:</a:t>
            </a:r>
          </a:p>
          <a:p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369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Groups</a:t>
            </a:r>
            <a:endParaRPr lang="en-NO" dirty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3C7325-957D-D87F-E297-00A4BA133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915" y="1346886"/>
            <a:ext cx="9052169" cy="551111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37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842B-6B0B-9E51-5A2C-7C350A279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Alternate Characters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3579B-D4C8-8DC2-1E17-0E6FA58E6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specify alternate characters using the “pipe” symbol: | </a:t>
            </a:r>
          </a:p>
          <a:p>
            <a:r>
              <a:rPr lang="en-GB" dirty="0"/>
              <a:t>This is different from the special characters we showed earlier, as it affects all the characters on each side of the pipe symbol. </a:t>
            </a:r>
          </a:p>
          <a:p>
            <a:r>
              <a:rPr lang="en-GB" dirty="0"/>
              <a:t>For example, the pattern </a:t>
            </a:r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sat|sit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en-GB" dirty="0"/>
              <a:t>will match both “sat” and “sit” strings. </a:t>
            </a:r>
          </a:p>
          <a:p>
            <a:r>
              <a:rPr lang="en-GB" dirty="0"/>
              <a:t>We can rewrite the pattern as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s(</a:t>
            </a:r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a|i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)t </a:t>
            </a:r>
            <a:r>
              <a:rPr lang="en-GB" dirty="0"/>
              <a:t>to match the same strings.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70371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594B2-9279-B00C-A821-9AA15C73E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Why use RegEx?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448D8-2B01-11F0-4566-4E18B278B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It is fast, powerful and extremely useful!</a:t>
            </a:r>
          </a:p>
          <a:p>
            <a:pPr lvl="1"/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(and fun)</a:t>
            </a:r>
          </a:p>
          <a:p>
            <a:pPr algn="l"/>
            <a:endParaRPr lang="en-GB" dirty="0">
              <a:solidFill>
                <a:srgbClr val="3A3A3A"/>
              </a:solidFill>
              <a:latin typeface="Roboto" panose="02000000000000000000" pitchFamily="2" charset="0"/>
            </a:endParaRPr>
          </a:p>
          <a:p>
            <a:pPr algn="l"/>
            <a:r>
              <a:rPr lang="en-GB" dirty="0">
                <a:solidFill>
                  <a:srgbClr val="3A3A3A"/>
                </a:solidFill>
                <a:latin typeface="Roboto" panose="02000000000000000000" pitchFamily="2" charset="0"/>
              </a:rPr>
              <a:t>Most programming languages understands it.</a:t>
            </a:r>
            <a:endParaRPr lang="en-GB" b="0" i="0" u="none" strike="noStrike" dirty="0">
              <a:solidFill>
                <a:srgbClr val="3A3A3A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GB" b="0" i="0" u="none" strike="noStrike" dirty="0">
              <a:solidFill>
                <a:srgbClr val="3A3A3A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Regular expressions have many real-world uses cases, which include: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solidFill>
                  <a:srgbClr val="3A3A3A"/>
                </a:solidFill>
                <a:latin typeface="Roboto" panose="02000000000000000000" pitchFamily="2" charset="0"/>
              </a:rPr>
              <a:t>F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orm-input validation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Web scraping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solidFill>
                  <a:srgbClr val="3A3A3A"/>
                </a:solidFill>
                <a:latin typeface="Roboto" panose="02000000000000000000" pitchFamily="2" charset="0"/>
              </a:rPr>
              <a:t>S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earch (and replace)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solidFill>
                  <a:srgbClr val="3A3A3A"/>
                </a:solidFill>
                <a:latin typeface="Roboto" panose="02000000000000000000" pitchFamily="2" charset="0"/>
              </a:rPr>
              <a:t>F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iltering for information in massive text files (such as logs)</a:t>
            </a:r>
          </a:p>
          <a:p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FE12FD-9A7E-F54F-48A4-1A54CEECCC39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12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Starting and Ending Patterns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may have noticed that some positive matches are a result of partial matching. </a:t>
            </a:r>
          </a:p>
          <a:p>
            <a:r>
              <a:rPr lang="en-GB" dirty="0"/>
              <a:t>For example, if I wrote a pattern to match the string “boo”, the string “book” will get a positive match as well, despite not being an exact match. </a:t>
            </a:r>
          </a:p>
          <a:p>
            <a:r>
              <a:rPr lang="en-GB" dirty="0"/>
              <a:t>To remedy this, we’ll use the following notations:</a:t>
            </a:r>
          </a:p>
          <a:p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034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Starting and Ending Patterns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^ </a:t>
            </a:r>
            <a:r>
              <a:rPr lang="en-GB" dirty="0"/>
              <a:t>: placed at the start, this character matches a pattern at the start of a string.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$ </a:t>
            </a:r>
            <a:r>
              <a:rPr lang="en-GB" dirty="0"/>
              <a:t>: placed at the end, this character matches a pattern at the end of the string.</a:t>
            </a:r>
          </a:p>
          <a:p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973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Starting and Ending Patterns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To fix the above situation, we can write our pattern as boo$. </a:t>
            </a:r>
          </a:p>
          <a:p>
            <a:r>
              <a:rPr lang="en-GB" dirty="0"/>
              <a:t>This will ensure that the last three characters match the pattern. </a:t>
            </a:r>
          </a:p>
          <a:p>
            <a:r>
              <a:rPr lang="en-GB" dirty="0"/>
              <a:t>However, there’s one problem we haven’t considered yet, as the following image shows:</a:t>
            </a:r>
          </a:p>
          <a:p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758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Starting and Ending Patterns</a:t>
            </a:r>
            <a:endParaRPr lang="en-NO" dirty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048B17-4E39-1AC4-A823-DFAFD16E5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418" y="1269570"/>
            <a:ext cx="9179163" cy="558843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206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Starting and Ending Patterns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string “</a:t>
            </a:r>
            <a:r>
              <a:rPr lang="en-GB" dirty="0" err="1"/>
              <a:t>sboo</a:t>
            </a:r>
            <a:r>
              <a:rPr lang="en-GB" dirty="0"/>
              <a:t>” and “booboo” get a match because they still </a:t>
            </a:r>
            <a:r>
              <a:rPr lang="en-GB" dirty="0" err="1"/>
              <a:t>fulfill</a:t>
            </a:r>
            <a:r>
              <a:rPr lang="en-GB" dirty="0"/>
              <a:t> the current pattern-matching requirements. </a:t>
            </a:r>
          </a:p>
          <a:p>
            <a:r>
              <a:rPr lang="en-GB" dirty="0"/>
              <a:t>To fix this, we can update the pattern as follows: ^boo$</a:t>
            </a:r>
          </a:p>
          <a:p>
            <a:r>
              <a:rPr lang="en-GB" dirty="0"/>
              <a:t>This will strictly match the word “boo”. </a:t>
            </a:r>
          </a:p>
          <a:p>
            <a:r>
              <a:rPr lang="en-GB" dirty="0"/>
              <a:t>If you use both of them, both rules are enforced. </a:t>
            </a:r>
          </a:p>
          <a:p>
            <a:r>
              <a:rPr lang="en-GB" dirty="0"/>
              <a:t>For example, ^[a-z]{5}$ strictly matches a five-letter word. </a:t>
            </a:r>
          </a:p>
          <a:p>
            <a:pPr lvl="1"/>
            <a:r>
              <a:rPr lang="en-GB" dirty="0"/>
              <a:t>If the string has more than five letters, the pattern doesn’t match.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415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Starting and Ending Patterns</a:t>
            </a:r>
            <a:endParaRPr lang="en-NO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048B17-4E39-1AC4-A823-DFAFD16E5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06418" y="1269570"/>
            <a:ext cx="9179162" cy="558843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1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E596B-F49A-8ED2-7A6D-1EF4291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Why use RegEx?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20715-67A9-70F7-3C9A-6B7281F9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The memes!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F76EA-8342-AEA4-4E08-F4520067C849}"/>
              </a:ext>
            </a:extLst>
          </p:cNvPr>
          <p:cNvSpPr txBox="1"/>
          <p:nvPr/>
        </p:nvSpPr>
        <p:spPr>
          <a:xfrm>
            <a:off x="8825603" y="3554771"/>
            <a:ext cx="2855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600" dirty="0" err="1">
                <a:solidFill>
                  <a:schemeClr val="bg2">
                    <a:lumMod val="90000"/>
                  </a:schemeClr>
                </a:solidFill>
              </a:rPr>
              <a:t>medium.com</a:t>
            </a:r>
            <a:r>
              <a:rPr lang="en-GB" sz="600" dirty="0">
                <a:solidFill>
                  <a:schemeClr val="bg2">
                    <a:lumMod val="90000"/>
                  </a:schemeClr>
                </a:solidFill>
              </a:rPr>
              <a:t>/@</a:t>
            </a:r>
            <a:r>
              <a:rPr lang="en-GB" sz="600" dirty="0" err="1">
                <a:solidFill>
                  <a:schemeClr val="bg2">
                    <a:lumMod val="90000"/>
                  </a:schemeClr>
                </a:solidFill>
              </a:rPr>
              <a:t>sydcjohnson</a:t>
            </a:r>
            <a:r>
              <a:rPr lang="en-GB" sz="600" dirty="0">
                <a:solidFill>
                  <a:schemeClr val="bg2">
                    <a:lumMod val="90000"/>
                  </a:schemeClr>
                </a:solidFill>
              </a:rPr>
              <a:t>/regular-expression-for-dummies-1062e5d74b7a</a:t>
            </a:r>
            <a:endParaRPr lang="en-NO" sz="6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4A0FD93-4EF4-54A4-1F6A-375C463AB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543" y="4127516"/>
            <a:ext cx="3024707" cy="1981183"/>
          </a:xfrm>
          <a:prstGeom prst="rect">
            <a:avLst/>
          </a:prstGeom>
        </p:spPr>
      </p:pic>
      <p:pic>
        <p:nvPicPr>
          <p:cNvPr id="8" name="Picture 7" descr="A person sitting in a chair&#10;&#10;Description automatically generated with medium confidence">
            <a:extLst>
              <a:ext uri="{FF2B5EF4-FFF2-40B4-BE49-F238E27FC236}">
                <a16:creationId xmlns:a16="http://schemas.microsoft.com/office/drawing/2014/main" id="{25C5E2A1-7C6A-59C0-0C8C-9182538FC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711" y="569440"/>
            <a:ext cx="2612625" cy="2965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745FF4-360F-33FE-03BF-F7FAE2D821F3}"/>
              </a:ext>
            </a:extLst>
          </p:cNvPr>
          <p:cNvSpPr txBox="1"/>
          <p:nvPr/>
        </p:nvSpPr>
        <p:spPr>
          <a:xfrm>
            <a:off x="7968198" y="6139591"/>
            <a:ext cx="2855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600" dirty="0" err="1">
                <a:solidFill>
                  <a:schemeClr val="bg2">
                    <a:lumMod val="90000"/>
                  </a:schemeClr>
                </a:solidFill>
              </a:rPr>
              <a:t>medium.com</a:t>
            </a:r>
            <a:r>
              <a:rPr lang="en-GB" sz="600" dirty="0">
                <a:solidFill>
                  <a:schemeClr val="bg2">
                    <a:lumMod val="90000"/>
                  </a:schemeClr>
                </a:solidFill>
              </a:rPr>
              <a:t>/@</a:t>
            </a:r>
            <a:r>
              <a:rPr lang="en-GB" sz="600" dirty="0" err="1">
                <a:solidFill>
                  <a:schemeClr val="bg2">
                    <a:lumMod val="90000"/>
                  </a:schemeClr>
                </a:solidFill>
              </a:rPr>
              <a:t>sydcjohnson</a:t>
            </a:r>
            <a:r>
              <a:rPr lang="en-GB" sz="600" dirty="0">
                <a:solidFill>
                  <a:schemeClr val="bg2">
                    <a:lumMod val="90000"/>
                  </a:schemeClr>
                </a:solidFill>
              </a:rPr>
              <a:t>/regular-expression-for-dummies-1062e5d74b7a</a:t>
            </a:r>
            <a:endParaRPr lang="en-NO" sz="6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BC8C4-A3EA-7026-F23D-4B4D1951166A}"/>
              </a:ext>
            </a:extLst>
          </p:cNvPr>
          <p:cNvSpPr txBox="1"/>
          <p:nvPr/>
        </p:nvSpPr>
        <p:spPr>
          <a:xfrm>
            <a:off x="4529778" y="6471552"/>
            <a:ext cx="2386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>
                <a:solidFill>
                  <a:schemeClr val="bg2">
                    <a:lumMod val="90000"/>
                  </a:schemeClr>
                </a:solidFill>
              </a:rPr>
              <a:t>https://mtruongn93.github.io/blog/alternative-for-confusing-</a:t>
            </a:r>
            <a:r>
              <a:rPr lang="en-GB" sz="600" dirty="0" err="1">
                <a:solidFill>
                  <a:schemeClr val="bg2">
                    <a:lumMod val="90000"/>
                  </a:schemeClr>
                </a:solidFill>
              </a:rPr>
              <a:t>RegEx.html</a:t>
            </a:r>
            <a:endParaRPr lang="en-NO" sz="6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75BBE68E-9205-C654-0BED-989926A7C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247" y="3328172"/>
            <a:ext cx="2568753" cy="31647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D1D93F-AA3B-5727-AC3C-072018446410}"/>
              </a:ext>
            </a:extLst>
          </p:cNvPr>
          <p:cNvSpPr txBox="1"/>
          <p:nvPr/>
        </p:nvSpPr>
        <p:spPr>
          <a:xfrm>
            <a:off x="597735" y="6108699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600" dirty="0" err="1">
                <a:solidFill>
                  <a:schemeClr val="bg2">
                    <a:lumMod val="90000"/>
                  </a:schemeClr>
                </a:solidFill>
              </a:rPr>
              <a:t>www.reddit.com</a:t>
            </a:r>
            <a:r>
              <a:rPr lang="en-GB" sz="600" dirty="0">
                <a:solidFill>
                  <a:schemeClr val="bg2">
                    <a:lumMod val="90000"/>
                  </a:schemeClr>
                </a:solidFill>
              </a:rPr>
              <a:t>/r/</a:t>
            </a:r>
            <a:r>
              <a:rPr lang="en-GB" sz="600" dirty="0" err="1">
                <a:solidFill>
                  <a:schemeClr val="bg2">
                    <a:lumMod val="90000"/>
                  </a:schemeClr>
                </a:solidFill>
              </a:rPr>
              <a:t>ProgrammerHumor</a:t>
            </a:r>
            <a:r>
              <a:rPr lang="en-GB" sz="600" dirty="0">
                <a:solidFill>
                  <a:schemeClr val="bg2">
                    <a:lumMod val="90000"/>
                  </a:schemeClr>
                </a:solidFill>
              </a:rPr>
              <a:t>/comments/l1k4iy/</a:t>
            </a:r>
            <a:r>
              <a:rPr lang="en-GB" sz="600" dirty="0" err="1">
                <a:solidFill>
                  <a:schemeClr val="bg2">
                    <a:lumMod val="90000"/>
                  </a:schemeClr>
                </a:solidFill>
              </a:rPr>
              <a:t>every_time</a:t>
            </a:r>
            <a:r>
              <a:rPr lang="en-GB" sz="600" dirty="0">
                <a:solidFill>
                  <a:schemeClr val="bg2">
                    <a:lumMod val="90000"/>
                  </a:schemeClr>
                </a:solidFill>
              </a:rPr>
              <a:t>/</a:t>
            </a:r>
            <a:endParaRPr lang="en-NO" sz="6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5" name="Picture 14" descr="A picture containing text, person, sign&#10;&#10;Description automatically generated">
            <a:extLst>
              <a:ext uri="{FF2B5EF4-FFF2-40B4-BE49-F238E27FC236}">
                <a16:creationId xmlns:a16="http://schemas.microsoft.com/office/drawing/2014/main" id="{39B7B981-10C2-57A1-2C35-65056EAD2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64" y="3143018"/>
            <a:ext cx="2642071" cy="29656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1EAD29-7E7A-FFA6-4DDC-9187903E804D}"/>
              </a:ext>
            </a:extLst>
          </p:cNvPr>
          <p:cNvSpPr txBox="1"/>
          <p:nvPr/>
        </p:nvSpPr>
        <p:spPr>
          <a:xfrm>
            <a:off x="4967202" y="3026149"/>
            <a:ext cx="27061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600" dirty="0" err="1">
                <a:solidFill>
                  <a:schemeClr val="bg2">
                    <a:lumMod val="90000"/>
                  </a:schemeClr>
                </a:solidFill>
              </a:rPr>
              <a:t>www.reddit.com</a:t>
            </a:r>
            <a:r>
              <a:rPr lang="en-GB" sz="600" dirty="0">
                <a:solidFill>
                  <a:schemeClr val="bg2">
                    <a:lumMod val="90000"/>
                  </a:schemeClr>
                </a:solidFill>
              </a:rPr>
              <a:t>/r/</a:t>
            </a:r>
            <a:r>
              <a:rPr lang="en-GB" sz="600" dirty="0" err="1">
                <a:solidFill>
                  <a:schemeClr val="bg2">
                    <a:lumMod val="90000"/>
                  </a:schemeClr>
                </a:solidFill>
              </a:rPr>
              <a:t>ProgrammerHumor</a:t>
            </a:r>
            <a:r>
              <a:rPr lang="en-GB" sz="600" dirty="0">
                <a:solidFill>
                  <a:schemeClr val="bg2">
                    <a:lumMod val="90000"/>
                  </a:schemeClr>
                </a:solidFill>
              </a:rPr>
              <a:t>/comments/</a:t>
            </a:r>
            <a:r>
              <a:rPr lang="en-GB" sz="600" dirty="0" err="1">
                <a:solidFill>
                  <a:schemeClr val="bg2">
                    <a:lumMod val="90000"/>
                  </a:schemeClr>
                </a:solidFill>
              </a:rPr>
              <a:t>aoktpr</a:t>
            </a:r>
            <a:r>
              <a:rPr lang="en-GB" sz="600" dirty="0">
                <a:solidFill>
                  <a:schemeClr val="bg2">
                    <a:lumMod val="90000"/>
                  </a:schemeClr>
                </a:solidFill>
              </a:rPr>
              <a:t>/</a:t>
            </a:r>
            <a:r>
              <a:rPr lang="en-GB" sz="600" dirty="0" err="1">
                <a:solidFill>
                  <a:schemeClr val="bg2">
                    <a:lumMod val="90000"/>
                  </a:schemeClr>
                </a:solidFill>
              </a:rPr>
              <a:t>regex_is_life</a:t>
            </a:r>
            <a:r>
              <a:rPr lang="en-GB" sz="600" dirty="0">
                <a:solidFill>
                  <a:schemeClr val="bg2">
                    <a:lumMod val="90000"/>
                  </a:schemeClr>
                </a:solidFill>
              </a:rPr>
              <a:t>/</a:t>
            </a:r>
            <a:endParaRPr lang="en-NO" sz="6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8" name="Picture 17" descr="A person cutting a cake&#10;&#10;Description automatically generated with medium confidence">
            <a:extLst>
              <a:ext uri="{FF2B5EF4-FFF2-40B4-BE49-F238E27FC236}">
                <a16:creationId xmlns:a16="http://schemas.microsoft.com/office/drawing/2014/main" id="{1F7F0324-1498-4C59-7BE7-94AE4095C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440" y="261984"/>
            <a:ext cx="2710659" cy="273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70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8A24-6A43-6F82-6C90-026D9B34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 </a:t>
            </a:r>
            <a:r>
              <a:rPr lang="en-GB" dirty="0"/>
              <a:t>terminology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18FA3-E4DD-15DC-F687-14CE95A2A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Pattern</a:t>
            </a:r>
            <a:r>
              <a:rPr lang="en-GB" dirty="0"/>
              <a:t>: regular expression pattern</a:t>
            </a:r>
          </a:p>
          <a:p>
            <a:r>
              <a:rPr lang="en-GB" b="1" dirty="0"/>
              <a:t>String</a:t>
            </a:r>
            <a:r>
              <a:rPr lang="en-GB" dirty="0"/>
              <a:t>: test string used to match the pattern</a:t>
            </a:r>
          </a:p>
          <a:p>
            <a:r>
              <a:rPr lang="en-GB" b="1" dirty="0"/>
              <a:t>Digit</a:t>
            </a:r>
            <a:r>
              <a:rPr lang="en-GB" dirty="0"/>
              <a:t>: 0-9</a:t>
            </a:r>
          </a:p>
          <a:p>
            <a:r>
              <a:rPr lang="en-GB" b="1" dirty="0"/>
              <a:t>Letter</a:t>
            </a:r>
            <a:r>
              <a:rPr lang="en-GB" dirty="0"/>
              <a:t>: a-z, A-Z</a:t>
            </a:r>
          </a:p>
          <a:p>
            <a:r>
              <a:rPr lang="en-GB" b="1" dirty="0"/>
              <a:t>Symbol</a:t>
            </a:r>
            <a:r>
              <a:rPr lang="en-GB" dirty="0"/>
              <a:t>: !$%^&amp;*()_+|~-=`{}[]:”;'&lt;&gt;?,./</a:t>
            </a:r>
          </a:p>
          <a:p>
            <a:r>
              <a:rPr lang="en-GB" b="1" dirty="0"/>
              <a:t>Space</a:t>
            </a:r>
            <a:r>
              <a:rPr lang="en-GB" dirty="0"/>
              <a:t>: single white space, tab</a:t>
            </a:r>
          </a:p>
          <a:p>
            <a:r>
              <a:rPr lang="en-GB" b="1" dirty="0"/>
              <a:t>Character</a:t>
            </a:r>
            <a:r>
              <a:rPr lang="en-GB" dirty="0"/>
              <a:t>: refers to a letter, digit or symbol</a:t>
            </a:r>
          </a:p>
          <a:p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84328-091E-F75C-8E27-6A9E8B4E9C59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713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2E7A8-4E2D-642B-3C06-2F873CB9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Common Python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211DB-181A-FDB5-A638-A3D326ABA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re.findall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(</a:t>
            </a:r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RegEx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, str to find it in)</a:t>
            </a:r>
            <a:br>
              <a:rPr lang="en-GB" dirty="0"/>
            </a:br>
            <a:r>
              <a:rPr lang="en-GB" dirty="0"/>
              <a:t>matches all instances and returns in a list.</a:t>
            </a:r>
          </a:p>
          <a:p>
            <a:pPr algn="l"/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re.search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(</a:t>
            </a:r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RegEx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, str to find it in) </a:t>
            </a:r>
            <a:br>
              <a:rPr lang="en-GB" dirty="0"/>
            </a:br>
            <a:r>
              <a:rPr lang="en-GB" dirty="0"/>
              <a:t>matches only the first instance.</a:t>
            </a:r>
          </a:p>
          <a:p>
            <a:pPr algn="l"/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re.split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(</a:t>
            </a:r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RegEx</a:t>
            </a:r>
            <a:r>
              <a:rPr lang="en-GB" dirty="0"/>
              <a:t>) </a:t>
            </a:r>
            <a:br>
              <a:rPr lang="en-GB" dirty="0"/>
            </a:br>
            <a:r>
              <a:rPr lang="en-GB" dirty="0"/>
              <a:t>extracts specific sections of a string (usually used after </a:t>
            </a:r>
            <a:r>
              <a:rPr lang="en-GB" dirty="0" err="1"/>
              <a:t>findall</a:t>
            </a:r>
            <a:r>
              <a:rPr lang="en-GB" dirty="0"/>
              <a:t>).</a:t>
            </a:r>
          </a:p>
          <a:p>
            <a:pPr algn="l"/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re.sub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(</a:t>
            </a:r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RegEx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, replace str, original str)</a:t>
            </a:r>
            <a:b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</a:br>
            <a:r>
              <a:rPr lang="en-GB" dirty="0"/>
              <a:t>substitutes part of a string for something else.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66244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863F-AB59-0093-941B-0BC0AAD2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Regular Expressions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2EA42-A896-61C1-FFEE-A7ED281C5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For more: see </a:t>
            </a:r>
            <a:r>
              <a:rPr lang="en-GB" dirty="0" err="1"/>
              <a:t>commonRegEx.md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961974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863F-AB59-0093-941B-0BC0AAD2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Regular Expressions Cheat Sheet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2EA42-A896-61C1-FFEE-A7ED281C5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For more: see </a:t>
            </a:r>
            <a:r>
              <a:rPr lang="en-GB" dirty="0" err="1"/>
              <a:t>cheatRegEx.md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645526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Basics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C950FFE8-46E8-6774-6DB7-53828060E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First, lets try to match the word 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cat</a:t>
            </a:r>
            <a:r>
              <a:rPr lang="en-GB" dirty="0"/>
              <a:t> in this string: </a:t>
            </a:r>
            <a:br>
              <a:rPr lang="en-GB" dirty="0"/>
            </a:br>
            <a:br>
              <a:rPr lang="en-GB" dirty="0"/>
            </a:b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rat bat cat sat fat cats eat tat cat mat CAT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203757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1999</Words>
  <Application>Microsoft Macintosh PowerPoint</Application>
  <PresentationFormat>Widescreen</PresentationFormat>
  <Paragraphs>180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Miriam Fixed</vt:lpstr>
      <vt:lpstr>Roboto</vt:lpstr>
      <vt:lpstr>Office Theme</vt:lpstr>
      <vt:lpstr>PowerPoint Presentation</vt:lpstr>
      <vt:lpstr>Regular Expressions (RegEx)</vt:lpstr>
      <vt:lpstr>Why use RegEx?</vt:lpstr>
      <vt:lpstr>Why use RegEx?</vt:lpstr>
      <vt:lpstr>RegEx terminology</vt:lpstr>
      <vt:lpstr>Common Python usage</vt:lpstr>
      <vt:lpstr>Common Regular Expressions</vt:lpstr>
      <vt:lpstr>Regular Expressions Cheat Sheet</vt:lpstr>
      <vt:lpstr>RegEx101 - Basics</vt:lpstr>
      <vt:lpstr>RegEx101 - Basics</vt:lpstr>
      <vt:lpstr>RegEx101 - Flag</vt:lpstr>
      <vt:lpstr>RegEx101 - Flag</vt:lpstr>
      <vt:lpstr>RegEx101 - Flag</vt:lpstr>
      <vt:lpstr>RegEx101 - Character Sets</vt:lpstr>
      <vt:lpstr>RegEx101 - Character Sets</vt:lpstr>
      <vt:lpstr>RegEx101 - Ranges</vt:lpstr>
      <vt:lpstr>RegEx101 - Ranges</vt:lpstr>
      <vt:lpstr>RegEx101 - Ranges</vt:lpstr>
      <vt:lpstr>RegEx101 - Repeating Characters</vt:lpstr>
      <vt:lpstr>RegEx101 - Repeating Characters</vt:lpstr>
      <vt:lpstr>RegEx101 - Metacharacters</vt:lpstr>
      <vt:lpstr>RegEx101 - Metacharacters</vt:lpstr>
      <vt:lpstr>RegEx101 - Special Characters</vt:lpstr>
      <vt:lpstr>RegEx101 - Special Characters</vt:lpstr>
      <vt:lpstr>RegEx101 - Special Characters</vt:lpstr>
      <vt:lpstr>RegEx101 - Special Characters</vt:lpstr>
      <vt:lpstr>RegEx101 - Groups</vt:lpstr>
      <vt:lpstr>RegEx101 - Groups</vt:lpstr>
      <vt:lpstr>RegEx101 - Alternate Characters</vt:lpstr>
      <vt:lpstr>RegEx101 - Starting and Ending Patterns</vt:lpstr>
      <vt:lpstr>RegEx101 - Starting and Ending Patterns</vt:lpstr>
      <vt:lpstr>RegEx101 - Starting and Ending Patterns</vt:lpstr>
      <vt:lpstr>RegEx101 - Starting and Ending Patterns</vt:lpstr>
      <vt:lpstr>RegEx101 - Starting and Ending Patterns</vt:lpstr>
      <vt:lpstr>RegEx101 - Starting and Ending Patterns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Frida Westby</dc:creator>
  <cp:lastModifiedBy>Frida Westby</cp:lastModifiedBy>
  <cp:revision>8</cp:revision>
  <dcterms:created xsi:type="dcterms:W3CDTF">2022-10-10T05:11:08Z</dcterms:created>
  <dcterms:modified xsi:type="dcterms:W3CDTF">2022-10-10T07:36:53Z</dcterms:modified>
</cp:coreProperties>
</file>